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9"/>
  </p:notesMasterIdLst>
  <p:sldIdLst>
    <p:sldId id="470" r:id="rId2"/>
    <p:sldId id="480" r:id="rId3"/>
    <p:sldId id="481" r:id="rId4"/>
    <p:sldId id="475" r:id="rId5"/>
    <p:sldId id="476" r:id="rId6"/>
    <p:sldId id="478" r:id="rId7"/>
    <p:sldId id="479" r:id="rId8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4" userDrawn="1">
          <p15:clr>
            <a:srgbClr val="A4A3A4"/>
          </p15:clr>
        </p15:guide>
        <p15:guide id="2" pos="3120" userDrawn="1">
          <p15:clr>
            <a:srgbClr val="A4A3A4"/>
          </p15:clr>
        </p15:guide>
        <p15:guide id="3" pos="194" userDrawn="1">
          <p15:clr>
            <a:srgbClr val="A4A3A4"/>
          </p15:clr>
        </p15:guide>
        <p15:guide id="4" pos="3324" userDrawn="1">
          <p15:clr>
            <a:srgbClr val="A4A3A4"/>
          </p15:clr>
        </p15:guide>
        <p15:guide id="5" pos="2916" userDrawn="1">
          <p15:clr>
            <a:srgbClr val="A4A3A4"/>
          </p15:clr>
        </p15:guide>
        <p15:guide id="6" orient="horz" pos="3022" userDrawn="1">
          <p15:clr>
            <a:srgbClr val="A4A3A4"/>
          </p15:clr>
        </p15:guide>
        <p15:guide id="7" orient="horz" pos="3226" userDrawn="1">
          <p15:clr>
            <a:srgbClr val="A4A3A4"/>
          </p15:clr>
        </p15:guide>
        <p15:guide id="8" orient="horz" pos="36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BFBFB"/>
    <a:srgbClr val="A6A6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59" autoAdjust="0"/>
    <p:restoredTop sz="70896" autoAdjust="0"/>
  </p:normalViewPr>
  <p:slideViewPr>
    <p:cSldViewPr snapToGrid="0" showGuides="1">
      <p:cViewPr varScale="1">
        <p:scale>
          <a:sx n="81" d="100"/>
          <a:sy n="81" d="100"/>
        </p:scale>
        <p:origin x="2178" y="96"/>
      </p:cViewPr>
      <p:guideLst>
        <p:guide orient="horz" pos="754"/>
        <p:guide pos="3120"/>
        <p:guide pos="194"/>
        <p:guide pos="3324"/>
        <p:guide pos="2916"/>
        <p:guide orient="horz" pos="3022"/>
        <p:guide orient="horz" pos="3226"/>
        <p:guide orient="horz" pos="36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3" d="100"/>
          <a:sy n="73" d="100"/>
        </p:scale>
        <p:origin x="223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50923D-2C19-4932-A9DA-9950E7C85FE2}" type="datetimeFigureOut">
              <a:rPr lang="ko-KR" altLang="en-US" smtClean="0"/>
              <a:t>2024-06-24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FE649-F58E-4F8D-9C68-5E7FD7B2D5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2108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6FE649-F58E-4F8D-9C68-5E7FD7B2D55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80158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ㅇ</a:t>
            </a:r>
            <a:r>
              <a:rPr lang="ko-KR" altLang="en-US" dirty="0" smtClean="0"/>
              <a:t> 수출 </a:t>
            </a:r>
            <a:r>
              <a:rPr lang="en-US" altLang="ko-KR" dirty="0" smtClean="0"/>
              <a:t>24 </a:t>
            </a:r>
            <a:r>
              <a:rPr lang="ko-KR" altLang="en-US" dirty="0" smtClean="0"/>
              <a:t>글로벌 대행</a:t>
            </a:r>
          </a:p>
          <a:p>
            <a:r>
              <a:rPr lang="en-US" altLang="ko-KR" dirty="0" smtClean="0"/>
              <a:t>https://kotra.or.kr/subList/20000020753/subhome/bizAply/selectBizMntInfoDetail.do?dtlBizId=PUEMCN24021500000001&amp;cpbizYn=N</a:t>
            </a:r>
          </a:p>
          <a:p>
            <a:endParaRPr lang="en-US" altLang="ko-KR" dirty="0" smtClean="0"/>
          </a:p>
          <a:p>
            <a:r>
              <a:rPr lang="ko-KR" altLang="en-US" dirty="0" err="1" smtClean="0"/>
              <a:t>ㅇ</a:t>
            </a:r>
            <a:r>
              <a:rPr lang="ko-KR" altLang="en-US" dirty="0" smtClean="0"/>
              <a:t> 해외 </a:t>
            </a:r>
            <a:r>
              <a:rPr lang="ko-KR" altLang="en-US" dirty="0" err="1" smtClean="0"/>
              <a:t>지사화</a:t>
            </a:r>
            <a:r>
              <a:rPr lang="ko-KR" altLang="en-US" dirty="0" smtClean="0"/>
              <a:t> </a:t>
            </a:r>
          </a:p>
          <a:p>
            <a:r>
              <a:rPr lang="en-US" altLang="ko-KR" dirty="0" smtClean="0"/>
              <a:t>https://kotra.or.kr/subList/20000020753/subhome/bizAply/selectBizMntInfoDetail.do?dtlBizId=PUEMCN24021500000002&amp;cpbizYn=N</a:t>
            </a:r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6FE649-F58E-4F8D-9C68-5E7FD7B2D55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0450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6FE649-F58E-4F8D-9C68-5E7FD7B2D559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233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6FE649-F58E-4F8D-9C68-5E7FD7B2D559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5795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6FE649-F58E-4F8D-9C68-5E7FD7B2D559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22372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6FE649-F58E-4F8D-9C68-5E7FD7B2D559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700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7"/>
            <a:ext cx="9905181" cy="6857433"/>
          </a:xfrm>
          <a:prstGeom prst="rect">
            <a:avLst/>
          </a:prstGeom>
        </p:spPr>
      </p:pic>
      <p:sp>
        <p:nvSpPr>
          <p:cNvPr id="3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2971-AF3C-4D6A-9752-1978D212F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0086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-3810"/>
            <a:ext cx="9906000" cy="252027"/>
            <a:chOff x="689045" y="7689304"/>
            <a:chExt cx="2518756" cy="504056"/>
          </a:xfrm>
        </p:grpSpPr>
        <p:sp>
          <p:nvSpPr>
            <p:cNvPr id="8" name="직사각형 7"/>
            <p:cNvSpPr/>
            <p:nvPr/>
          </p:nvSpPr>
          <p:spPr>
            <a:xfrm>
              <a:off x="689045" y="7689304"/>
              <a:ext cx="629689" cy="504056"/>
            </a:xfrm>
            <a:prstGeom prst="rect">
              <a:avLst/>
            </a:prstGeom>
            <a:solidFill>
              <a:srgbClr val="53C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1318734" y="7689304"/>
              <a:ext cx="629689" cy="504056"/>
            </a:xfrm>
            <a:prstGeom prst="rect">
              <a:avLst/>
            </a:prstGeom>
            <a:solidFill>
              <a:srgbClr val="067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948423" y="7689304"/>
              <a:ext cx="629689" cy="504056"/>
            </a:xfrm>
            <a:prstGeom prst="rect">
              <a:avLst/>
            </a:prstGeom>
            <a:solidFill>
              <a:srgbClr val="2C55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2578112" y="7689304"/>
              <a:ext cx="629689" cy="504056"/>
            </a:xfrm>
            <a:prstGeom prst="rect">
              <a:avLst/>
            </a:prstGeom>
            <a:solidFill>
              <a:srgbClr val="E252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그룹 11"/>
          <p:cNvGrpSpPr/>
          <p:nvPr userDrawn="1"/>
        </p:nvGrpSpPr>
        <p:grpSpPr>
          <a:xfrm>
            <a:off x="0" y="6758354"/>
            <a:ext cx="9906000" cy="99646"/>
            <a:chOff x="689045" y="7689304"/>
            <a:chExt cx="2518756" cy="504056"/>
          </a:xfrm>
        </p:grpSpPr>
        <p:sp>
          <p:nvSpPr>
            <p:cNvPr id="13" name="직사각형 12"/>
            <p:cNvSpPr/>
            <p:nvPr/>
          </p:nvSpPr>
          <p:spPr>
            <a:xfrm>
              <a:off x="689045" y="7689304"/>
              <a:ext cx="629689" cy="504056"/>
            </a:xfrm>
            <a:prstGeom prst="rect">
              <a:avLst/>
            </a:prstGeom>
            <a:solidFill>
              <a:srgbClr val="53C8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1318734" y="7689304"/>
              <a:ext cx="629689" cy="504056"/>
            </a:xfrm>
            <a:prstGeom prst="rect">
              <a:avLst/>
            </a:prstGeom>
            <a:solidFill>
              <a:srgbClr val="067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948423" y="7689304"/>
              <a:ext cx="629689" cy="504056"/>
            </a:xfrm>
            <a:prstGeom prst="rect">
              <a:avLst/>
            </a:prstGeom>
            <a:solidFill>
              <a:srgbClr val="2C55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2578112" y="7689304"/>
              <a:ext cx="629689" cy="504056"/>
            </a:xfrm>
            <a:prstGeom prst="rect">
              <a:avLst/>
            </a:prstGeom>
            <a:solidFill>
              <a:srgbClr val="E252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7" name="Picture 2" descr="사이트 관리자">
            <a:extLst>
              <a:ext uri="{FF2B5EF4-FFF2-40B4-BE49-F238E27FC236}">
                <a16:creationId xmlns:a16="http://schemas.microsoft.com/office/drawing/2014/main" id="{C4D1CA25-3C05-45C5-89A9-9BD19EDE52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948" y="424880"/>
            <a:ext cx="1224136" cy="40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2971-AF3C-4D6A-9752-1978D212F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4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2971-AF3C-4D6A-9752-1978D212FD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4799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otra.or.kr/subList/20000020753/subhome/bizAply/selectBizMntInfoDetail.do?dtlBizId=PUEMCN24021500000002&amp;cpbizYn=N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kotra.or.kr/subList/20000020753/subhome/bizAply/selectBizMntInfoDetail.do?dtlBizId=PUEMCN24021500000001&amp;cpbizYn=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사이트 관리자">
            <a:extLst>
              <a:ext uri="{FF2B5EF4-FFF2-40B4-BE49-F238E27FC236}">
                <a16:creationId xmlns:a16="http://schemas.microsoft.com/office/drawing/2014/main" id="{C4D1CA25-3C05-45C5-89A9-9BD19EDE5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272480"/>
            <a:ext cx="1224136" cy="40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54154" y="4477185"/>
            <a:ext cx="8140146" cy="117716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ts val="400"/>
              </a:spcAft>
            </a:pPr>
            <a:r>
              <a:rPr kumimoji="1" lang="en-US" altLang="ko-KR" sz="2400" b="1" spc="-15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177800" algn="ctr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2024 </a:t>
            </a:r>
            <a:r>
              <a:rPr kumimoji="1" lang="ko-KR" altLang="en-US" sz="2400" b="1" spc="-15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177800" algn="ctr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부천시 수출 유망 패키지 지원사업 </a:t>
            </a:r>
            <a:endParaRPr kumimoji="1" lang="en-US" altLang="ko-KR" sz="1600" b="1" spc="-150" dirty="0" smtClean="0">
              <a:solidFill>
                <a:schemeClr val="accent6">
                  <a:lumMod val="75000"/>
                </a:schemeClr>
              </a:solidFill>
              <a:effectLst>
                <a:outerShdw blurRad="177800" algn="ctr" rotWithShape="0">
                  <a:prstClr val="black">
                    <a:alpha val="40000"/>
                  </a:prstClr>
                </a:outerShdw>
              </a:effectLst>
              <a:latin typeface="맑은 고딕" panose="020B0503020000020004" pitchFamily="50" charset="-127"/>
              <a:cs typeface="Arial" pitchFamily="34" charset="0"/>
            </a:endParaRPr>
          </a:p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ts val="400"/>
              </a:spcAft>
            </a:pPr>
            <a:r>
              <a:rPr kumimoji="1" lang="en-US" altLang="ko-KR" sz="2400" b="1" spc="-150" dirty="0" smtClean="0">
                <a:solidFill>
                  <a:srgbClr val="1F497D">
                    <a:lumMod val="75000"/>
                  </a:srgbClr>
                </a:solidFill>
                <a:effectLst>
                  <a:outerShdw blurRad="177800" algn="ctr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KOTRA </a:t>
            </a:r>
            <a:r>
              <a:rPr kumimoji="1" lang="ko-KR" altLang="en-US" sz="2400" b="1" spc="-150" dirty="0" smtClean="0">
                <a:solidFill>
                  <a:srgbClr val="1F497D">
                    <a:lumMod val="75000"/>
                  </a:srgbClr>
                </a:solidFill>
                <a:effectLst>
                  <a:outerShdw blurRad="177800" algn="ctr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무역투자</a:t>
            </a:r>
            <a:r>
              <a:rPr kumimoji="1" lang="en-US" altLang="ko-KR" sz="2400" b="1" spc="-150" dirty="0" smtClean="0">
                <a:solidFill>
                  <a:srgbClr val="1F497D">
                    <a:lumMod val="75000"/>
                  </a:srgbClr>
                </a:solidFill>
                <a:effectLst>
                  <a:outerShdw blurRad="177800" algn="ctr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24 </a:t>
            </a:r>
            <a:r>
              <a:rPr kumimoji="1" lang="ko-KR" altLang="en-US" sz="2400" b="1" spc="-150" dirty="0" smtClean="0">
                <a:solidFill>
                  <a:srgbClr val="1F497D">
                    <a:lumMod val="75000"/>
                  </a:srgbClr>
                </a:solidFill>
                <a:effectLst>
                  <a:outerShdw blurRad="177800" algn="ctr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신청 매뉴얼</a:t>
            </a:r>
            <a:endParaRPr kumimoji="1" lang="en-US" altLang="ko-KR" sz="2400" b="1" spc="-150" dirty="0" smtClean="0">
              <a:solidFill>
                <a:srgbClr val="1F497D">
                  <a:lumMod val="75000"/>
                </a:srgbClr>
              </a:solidFill>
              <a:effectLst>
                <a:outerShdw blurRad="177800" algn="ctr" rotWithShape="0">
                  <a:prstClr val="black">
                    <a:alpha val="40000"/>
                  </a:prstClr>
                </a:outerShdw>
              </a:effectLst>
              <a:latin typeface="맑은 고딕" panose="020B0503020000020004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74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7409" y="919544"/>
            <a:ext cx="5686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n-ea"/>
                <a:cs typeface="코트라 볼드체" panose="02020603020101020101" pitchFamily="18" charset="-127"/>
              </a:rPr>
              <a:t>★ 부천시 수출 유망 패키지 지원 사업 신청하기 전에</a:t>
            </a:r>
            <a:endParaRPr lang="ko-KR" altLang="en-US" b="1" dirty="0">
              <a:latin typeface="+mn-ea"/>
              <a:cs typeface="코트라 볼드체" panose="0202060302010102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32135" y="1466158"/>
            <a:ext cx="9263792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400" b="1" dirty="0" smtClean="0">
                <a:solidFill>
                  <a:srgbClr val="0000FF"/>
                </a:solidFill>
              </a:rPr>
              <a:t>동 </a:t>
            </a:r>
            <a:r>
              <a:rPr lang="ko-KR" altLang="en-US" sz="1400" b="1" dirty="0">
                <a:solidFill>
                  <a:srgbClr val="0000FF"/>
                </a:solidFill>
              </a:rPr>
              <a:t>사업은 KOTRA 사업 참여 완료 한 기업에 한하여 지원이 가능합니다.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즉</a:t>
            </a:r>
            <a:r>
              <a:rPr lang="ko-KR" altLang="en-US" sz="1400" dirty="0" smtClean="0"/>
              <a:t>,</a:t>
            </a:r>
            <a:endParaRPr lang="en-US" altLang="ko-KR" sz="1400" dirty="0" smtClean="0"/>
          </a:p>
          <a:p>
            <a:r>
              <a:rPr lang="ko-KR" altLang="en-US" sz="1000" dirty="0" smtClean="0"/>
              <a:t> </a:t>
            </a:r>
            <a:endParaRPr lang="ko-KR" altLang="en-US" sz="1000" dirty="0"/>
          </a:p>
          <a:p>
            <a:r>
              <a:rPr lang="ko-KR" altLang="en-US" sz="1300" b="1" dirty="0" err="1"/>
              <a:t>ㅇ</a:t>
            </a:r>
            <a:r>
              <a:rPr lang="ko-KR" altLang="en-US" sz="1300" b="1" dirty="0"/>
              <a:t> KOTRA 수출 24 글로벌 대행 (舊 해외시장조사) 완료 한 기업</a:t>
            </a:r>
          </a:p>
          <a:p>
            <a:r>
              <a:rPr lang="ko-KR" altLang="en-US" sz="1200" dirty="0"/>
              <a:t> * KOTRA 수출 24 글로벌 대행 사업 신청 → 해외 무역관 조사 수용 및 관련 비용 납부 → </a:t>
            </a:r>
            <a:r>
              <a:rPr lang="ko-KR" altLang="en-US" sz="1200" dirty="0" err="1"/>
              <a:t>무역관으로부터</a:t>
            </a:r>
            <a:r>
              <a:rPr lang="ko-KR" altLang="en-US" sz="1200" dirty="0"/>
              <a:t> 해외시장보고서 수령 완료</a:t>
            </a:r>
          </a:p>
          <a:p>
            <a:endParaRPr lang="ko-KR" altLang="en-US" sz="1000" dirty="0"/>
          </a:p>
          <a:p>
            <a:r>
              <a:rPr lang="ko-KR" altLang="en-US" sz="1300" b="1" dirty="0" err="1"/>
              <a:t>ㅇ</a:t>
            </a:r>
            <a:r>
              <a:rPr lang="ko-KR" altLang="en-US" sz="1300" b="1" dirty="0"/>
              <a:t> KOTRA 해외 </a:t>
            </a:r>
            <a:r>
              <a:rPr lang="ko-KR" altLang="en-US" sz="1300" b="1" dirty="0" err="1"/>
              <a:t>지사화</a:t>
            </a:r>
            <a:r>
              <a:rPr lang="ko-KR" altLang="en-US" sz="1300" b="1" dirty="0"/>
              <a:t> 참가비 완납한 기업</a:t>
            </a:r>
          </a:p>
          <a:p>
            <a:r>
              <a:rPr lang="ko-KR" altLang="en-US" sz="1200" dirty="0"/>
              <a:t> * KOTRA 해외 </a:t>
            </a:r>
            <a:r>
              <a:rPr lang="ko-KR" altLang="en-US" sz="1200" dirty="0" err="1"/>
              <a:t>지사화</a:t>
            </a:r>
            <a:r>
              <a:rPr lang="ko-KR" altLang="en-US" sz="1200" dirty="0"/>
              <a:t> 사업 신청 → 해외 무역관 </a:t>
            </a:r>
            <a:r>
              <a:rPr lang="ko-KR" altLang="en-US" sz="1200" dirty="0" err="1"/>
              <a:t>지사화</a:t>
            </a:r>
            <a:r>
              <a:rPr lang="ko-KR" altLang="en-US" sz="1200" dirty="0"/>
              <a:t> 수용 및 관련 비용 납부 → 협약서 체결 완료</a:t>
            </a:r>
          </a:p>
          <a:p>
            <a:endParaRPr lang="ko-KR" altLang="en-US" sz="1000" dirty="0"/>
          </a:p>
          <a:p>
            <a:endParaRPr lang="ko-KR" altLang="en-US" sz="1300" dirty="0"/>
          </a:p>
          <a:p>
            <a:r>
              <a:rPr lang="ko-KR" altLang="en-US" sz="1300" b="1" dirty="0">
                <a:solidFill>
                  <a:srgbClr val="0000FF"/>
                </a:solidFill>
              </a:rPr>
              <a:t>2. 참가를 희망 하는 기업은 각 사업에 맞도록 사업 신청하여 주시기 바랍니다. </a:t>
            </a:r>
          </a:p>
          <a:p>
            <a:endParaRPr lang="ko-KR" altLang="en-US" sz="1000" dirty="0"/>
          </a:p>
          <a:p>
            <a:r>
              <a:rPr lang="ko-KR" altLang="en-US" sz="1300" b="1" dirty="0" err="1"/>
              <a:t>ㅇ</a:t>
            </a:r>
            <a:r>
              <a:rPr lang="ko-KR" altLang="en-US" sz="1300" b="1" dirty="0"/>
              <a:t> KOTRA 수출 24 글로벌 대행 (舊 해외시장조사) 참가비 지원</a:t>
            </a:r>
            <a:r>
              <a:rPr lang="ko-KR" altLang="en-US" sz="1300" dirty="0"/>
              <a:t>을 희망 하시는 기업은 </a:t>
            </a:r>
          </a:p>
          <a:p>
            <a:r>
              <a:rPr lang="ko-KR" altLang="en-US" sz="1300" b="1" dirty="0">
                <a:solidFill>
                  <a:srgbClr val="0000FF"/>
                </a:solidFill>
              </a:rPr>
              <a:t>   "KOTRA 무역투자 24 사업 - 2024 부천시 수출 유망 패키지 (수출 24 글로벌 대행)" </a:t>
            </a:r>
            <a:r>
              <a:rPr lang="ko-KR" altLang="en-US" sz="1300" dirty="0"/>
              <a:t>접속 후 사업 신청 요망 </a:t>
            </a:r>
          </a:p>
          <a:p>
            <a:endParaRPr lang="ko-KR" altLang="en-US" sz="1000" dirty="0"/>
          </a:p>
          <a:p>
            <a:r>
              <a:rPr lang="ko-KR" altLang="en-US" sz="1300" b="1" dirty="0" err="1"/>
              <a:t>ㅇ</a:t>
            </a:r>
            <a:r>
              <a:rPr lang="ko-KR" altLang="en-US" sz="1300" b="1" dirty="0"/>
              <a:t> KOTRA 해외 </a:t>
            </a:r>
            <a:r>
              <a:rPr lang="ko-KR" altLang="en-US" sz="1300" b="1" dirty="0" err="1"/>
              <a:t>지사화</a:t>
            </a:r>
            <a:r>
              <a:rPr lang="ko-KR" altLang="en-US" sz="1300" b="1" dirty="0"/>
              <a:t> 참가비 지원</a:t>
            </a:r>
            <a:r>
              <a:rPr lang="ko-KR" altLang="en-US" sz="1300" dirty="0"/>
              <a:t>을 희망 하시는 기업은 </a:t>
            </a:r>
          </a:p>
          <a:p>
            <a:r>
              <a:rPr lang="ko-KR" altLang="en-US" sz="1300" dirty="0"/>
              <a:t>   </a:t>
            </a:r>
            <a:r>
              <a:rPr lang="ko-KR" altLang="en-US" sz="1300" b="1" dirty="0">
                <a:solidFill>
                  <a:srgbClr val="0000FF"/>
                </a:solidFill>
              </a:rPr>
              <a:t>"KOTRA 무역투자 24 사업 - 2024 부천시 수출 유망 패키지 (해외 </a:t>
            </a:r>
            <a:r>
              <a:rPr lang="ko-KR" altLang="en-US" sz="1300" b="1" dirty="0" err="1">
                <a:solidFill>
                  <a:srgbClr val="0000FF"/>
                </a:solidFill>
              </a:rPr>
              <a:t>지사화</a:t>
            </a:r>
            <a:r>
              <a:rPr lang="ko-KR" altLang="en-US" sz="1300" b="1" dirty="0">
                <a:solidFill>
                  <a:srgbClr val="0000FF"/>
                </a:solidFill>
              </a:rPr>
              <a:t>)"</a:t>
            </a:r>
            <a:r>
              <a:rPr lang="ko-KR" altLang="en-US" sz="1300" dirty="0"/>
              <a:t> 접속 후 사업 신청 요망 </a:t>
            </a:r>
          </a:p>
          <a:p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09480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298" y="620963"/>
            <a:ext cx="526137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1.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사업신청 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: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신청 하려는 유형의 </a:t>
            </a:r>
            <a:r>
              <a:rPr lang="ko-KR" altLang="en-US" sz="1300" b="1" dirty="0" err="1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바로가기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클릭 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&gt;&gt;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신청하기 클릭 </a:t>
            </a:r>
            <a:endParaRPr lang="ko-KR" altLang="en-US" sz="1300" dirty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539552" y="1062641"/>
            <a:ext cx="2874505" cy="5366151"/>
            <a:chOff x="363895" y="1062642"/>
            <a:chExt cx="2874505" cy="5366151"/>
          </a:xfrm>
        </p:grpSpPr>
        <p:pic>
          <p:nvPicPr>
            <p:cNvPr id="4" name="그림 3"/>
            <p:cNvPicPr preferRelativeResize="0"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477" y="1199462"/>
              <a:ext cx="2520000" cy="36000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7" name="직사각형 6"/>
            <p:cNvSpPr/>
            <p:nvPr/>
          </p:nvSpPr>
          <p:spPr>
            <a:xfrm>
              <a:off x="363895" y="1062642"/>
              <a:ext cx="2832203" cy="5366151"/>
            </a:xfrm>
            <a:prstGeom prst="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63895" y="4829057"/>
              <a:ext cx="287450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300" b="1" dirty="0" smtClean="0">
                  <a:solidFill>
                    <a:schemeClr val="accent5">
                      <a:lumMod val="75000"/>
                    </a:schemeClr>
                  </a:solidFill>
                  <a:latin typeface="+mn-ea"/>
                  <a:cs typeface="코트라 볼드체" panose="02020603020101020101" pitchFamily="18" charset="-127"/>
                </a:rPr>
                <a:t>수출 </a:t>
              </a:r>
              <a:r>
                <a:rPr lang="en-US" altLang="ko-KR" sz="1300" b="1" dirty="0" smtClean="0">
                  <a:solidFill>
                    <a:schemeClr val="accent5">
                      <a:lumMod val="75000"/>
                    </a:schemeClr>
                  </a:solidFill>
                  <a:latin typeface="+mn-ea"/>
                  <a:cs typeface="코트라 볼드체" panose="02020603020101020101" pitchFamily="18" charset="-127"/>
                </a:rPr>
                <a:t>24 </a:t>
              </a:r>
              <a:r>
                <a:rPr lang="ko-KR" altLang="en-US" sz="1300" b="1" dirty="0" smtClean="0">
                  <a:solidFill>
                    <a:schemeClr val="accent5">
                      <a:lumMod val="75000"/>
                    </a:schemeClr>
                  </a:solidFill>
                  <a:latin typeface="+mn-ea"/>
                  <a:cs typeface="코트라 볼드체" panose="02020603020101020101" pitchFamily="18" charset="-127"/>
                </a:rPr>
                <a:t>글로벌 대행 </a:t>
              </a:r>
              <a:r>
                <a:rPr lang="en-US" altLang="ko-KR" sz="1300" b="1" dirty="0" smtClean="0">
                  <a:solidFill>
                    <a:schemeClr val="accent5">
                      <a:lumMod val="75000"/>
                    </a:schemeClr>
                  </a:solidFill>
                  <a:latin typeface="+mn-ea"/>
                  <a:cs typeface="코트라 볼드체" panose="02020603020101020101" pitchFamily="18" charset="-127"/>
                </a:rPr>
                <a:t>(</a:t>
              </a:r>
              <a:r>
                <a:rPr lang="ko-KR" altLang="en-US" sz="1300" b="1" dirty="0" smtClean="0">
                  <a:solidFill>
                    <a:schemeClr val="accent5">
                      <a:lumMod val="75000"/>
                    </a:schemeClr>
                  </a:solidFill>
                  <a:latin typeface="+mn-ea"/>
                  <a:cs typeface="코트라 볼드체" panose="02020603020101020101" pitchFamily="18" charset="-127"/>
                </a:rPr>
                <a:t>해외시장조사</a:t>
              </a:r>
              <a:r>
                <a:rPr lang="en-US" altLang="ko-KR" sz="1300" b="1" dirty="0" smtClean="0">
                  <a:solidFill>
                    <a:schemeClr val="accent5">
                      <a:lumMod val="75000"/>
                    </a:schemeClr>
                  </a:solidFill>
                  <a:latin typeface="+mn-ea"/>
                  <a:cs typeface="코트라 볼드체" panose="02020603020101020101" pitchFamily="18" charset="-127"/>
                </a:rPr>
                <a:t>)</a:t>
              </a:r>
              <a:endParaRPr lang="ko-KR" altLang="en-US" sz="1300" b="1" dirty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endParaRPr>
            </a:p>
          </p:txBody>
        </p:sp>
        <p:sp>
          <p:nvSpPr>
            <p:cNvPr id="15" name="직사각형 14">
              <a:hlinkClick r:id="rId4"/>
            </p:cNvPr>
            <p:cNvSpPr/>
            <p:nvPr/>
          </p:nvSpPr>
          <p:spPr>
            <a:xfrm>
              <a:off x="672991" y="5270736"/>
              <a:ext cx="2256311" cy="85502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/>
                <a:t>사업신청 </a:t>
              </a:r>
              <a:r>
                <a:rPr lang="ko-KR" altLang="en-US" sz="1500" b="1" dirty="0" err="1" smtClean="0"/>
                <a:t>바로가기</a:t>
              </a:r>
              <a:r>
                <a:rPr lang="en-US" altLang="ko-KR" sz="1500" b="1" dirty="0" smtClean="0"/>
                <a:t>(</a:t>
              </a:r>
              <a:r>
                <a:rPr lang="ko-KR" altLang="en-US" sz="1500" b="1" dirty="0" smtClean="0"/>
                <a:t>클릭</a:t>
              </a:r>
              <a:r>
                <a:rPr lang="en-US" altLang="ko-KR" sz="1500" b="1" dirty="0" smtClean="0"/>
                <a:t>)</a:t>
              </a:r>
            </a:p>
            <a:p>
              <a:pPr algn="ctr"/>
              <a:r>
                <a:rPr lang="en-US" altLang="ko-KR" sz="500" b="1" dirty="0" smtClean="0">
                  <a:hlinkClick r:id="rId4"/>
                </a:rPr>
                <a:t>https://kotra.or.kr/subList/20000020753/subhome/bizAply/selectBizMntInfoDetail.do?dtlBizId=PUEMCN24021500000001&amp;cpbizYn=N</a:t>
              </a:r>
              <a:endParaRPr lang="en-US" altLang="ko-KR" sz="500" b="1" dirty="0" smtClean="0"/>
            </a:p>
            <a:p>
              <a:pPr algn="ctr"/>
              <a:r>
                <a:rPr lang="en-US" altLang="ko-KR" sz="1400" b="1" dirty="0" smtClean="0">
                  <a:solidFill>
                    <a:srgbClr val="FFFF00"/>
                  </a:solidFill>
                </a:rPr>
                <a:t>(</a:t>
              </a:r>
              <a:r>
                <a:rPr lang="ko-KR" altLang="en-US" sz="1400" b="1" dirty="0" smtClean="0">
                  <a:solidFill>
                    <a:srgbClr val="FFFF00"/>
                  </a:solidFill>
                </a:rPr>
                <a:t>수출 </a:t>
              </a:r>
              <a:r>
                <a:rPr lang="en-US" altLang="ko-KR" sz="1400" b="1" dirty="0" smtClean="0">
                  <a:solidFill>
                    <a:srgbClr val="FFFF00"/>
                  </a:solidFill>
                </a:rPr>
                <a:t>24 </a:t>
              </a:r>
              <a:r>
                <a:rPr lang="ko-KR" altLang="en-US" sz="1400" b="1" dirty="0" smtClean="0">
                  <a:solidFill>
                    <a:srgbClr val="FFFF00"/>
                  </a:solidFill>
                </a:rPr>
                <a:t>글로벌 대행</a:t>
              </a:r>
              <a:r>
                <a:rPr lang="en-US" altLang="ko-KR" sz="1400" b="1" dirty="0" smtClean="0">
                  <a:solidFill>
                    <a:srgbClr val="FFFF00"/>
                  </a:solidFill>
                </a:rPr>
                <a:t>)</a:t>
              </a:r>
              <a:endParaRPr lang="ko-KR" altLang="en-US" b="1" dirty="0">
                <a:solidFill>
                  <a:srgbClr val="FFFF00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777477" y="4573673"/>
              <a:ext cx="407664" cy="2283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5071576" y="1062641"/>
            <a:ext cx="2832203" cy="5366151"/>
            <a:chOff x="6686620" y="1062641"/>
            <a:chExt cx="2832203" cy="5366151"/>
          </a:xfrm>
        </p:grpSpPr>
        <p:pic>
          <p:nvPicPr>
            <p:cNvPr id="5" name="그림 4"/>
            <p:cNvPicPr preferRelativeResize="0">
              <a:picLocks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2721" y="1199462"/>
              <a:ext cx="2520000" cy="36000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9" name="직사각형 8"/>
            <p:cNvSpPr/>
            <p:nvPr/>
          </p:nvSpPr>
          <p:spPr>
            <a:xfrm>
              <a:off x="6686620" y="1062641"/>
              <a:ext cx="2832203" cy="5366151"/>
            </a:xfrm>
            <a:prstGeom prst="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563951" y="4829057"/>
              <a:ext cx="107753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300" b="1" dirty="0" smtClean="0">
                  <a:solidFill>
                    <a:schemeClr val="accent5">
                      <a:lumMod val="75000"/>
                    </a:schemeClr>
                  </a:solidFill>
                  <a:latin typeface="+mn-ea"/>
                  <a:cs typeface="코트라 볼드체" panose="02020603020101020101" pitchFamily="18" charset="-127"/>
                </a:rPr>
                <a:t>해외 </a:t>
              </a:r>
              <a:r>
                <a:rPr lang="ko-KR" altLang="en-US" sz="1300" b="1" dirty="0" err="1" smtClean="0">
                  <a:solidFill>
                    <a:schemeClr val="accent5">
                      <a:lumMod val="75000"/>
                    </a:schemeClr>
                  </a:solidFill>
                  <a:latin typeface="+mn-ea"/>
                  <a:cs typeface="코트라 볼드체" panose="02020603020101020101" pitchFamily="18" charset="-127"/>
                </a:rPr>
                <a:t>지사화</a:t>
              </a:r>
              <a:endParaRPr lang="ko-KR" altLang="en-US" sz="1300" dirty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endParaRPr>
            </a:p>
          </p:txBody>
        </p:sp>
        <p:sp>
          <p:nvSpPr>
            <p:cNvPr id="17" name="직사각형 16">
              <a:hlinkClick r:id="rId6"/>
            </p:cNvPr>
            <p:cNvSpPr/>
            <p:nvPr/>
          </p:nvSpPr>
          <p:spPr>
            <a:xfrm>
              <a:off x="6974564" y="5265964"/>
              <a:ext cx="2256311" cy="85502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/>
                <a:t>사업신청 </a:t>
              </a:r>
              <a:r>
                <a:rPr lang="ko-KR" altLang="en-US" sz="1500" b="1" dirty="0" err="1" smtClean="0"/>
                <a:t>바로가기</a:t>
              </a:r>
              <a:endParaRPr lang="en-US" altLang="ko-KR" sz="1500" b="1" dirty="0" smtClean="0"/>
            </a:p>
            <a:p>
              <a:pPr algn="ctr"/>
              <a:endParaRPr lang="en-US" altLang="ko-KR" sz="500" b="1" dirty="0" smtClean="0">
                <a:solidFill>
                  <a:srgbClr val="FFFF00"/>
                </a:solidFill>
              </a:endParaRPr>
            </a:p>
            <a:p>
              <a:pPr algn="ctr"/>
              <a:r>
                <a:rPr lang="en-US" altLang="ko-KR" sz="1400" b="1" dirty="0" smtClean="0">
                  <a:solidFill>
                    <a:srgbClr val="FFFF00"/>
                  </a:solidFill>
                </a:rPr>
                <a:t>(</a:t>
              </a:r>
              <a:r>
                <a:rPr lang="ko-KR" altLang="en-US" sz="1400" b="1" dirty="0" smtClean="0">
                  <a:solidFill>
                    <a:srgbClr val="FFFF00"/>
                  </a:solidFill>
                </a:rPr>
                <a:t>해외 </a:t>
              </a:r>
              <a:r>
                <a:rPr lang="ko-KR" altLang="en-US" sz="1400" b="1" dirty="0" err="1" smtClean="0">
                  <a:solidFill>
                    <a:srgbClr val="FFFF00"/>
                  </a:solidFill>
                </a:rPr>
                <a:t>지사화</a:t>
              </a:r>
              <a:r>
                <a:rPr lang="en-US" altLang="ko-KR" sz="1400" b="1" dirty="0" smtClean="0">
                  <a:solidFill>
                    <a:srgbClr val="FFFF00"/>
                  </a:solidFill>
                </a:rPr>
                <a:t>)</a:t>
              </a:r>
              <a:endParaRPr lang="ko-KR" altLang="en-US" sz="1400" b="1" dirty="0">
                <a:solidFill>
                  <a:srgbClr val="FFFF00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8102719" y="4569325"/>
              <a:ext cx="407664" cy="2283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9149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23" y="1091681"/>
            <a:ext cx="4782392" cy="540242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21298" y="620963"/>
            <a:ext cx="389080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2.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개인정보 수집 이용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제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3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자 제공 등 동의 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(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필수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)</a:t>
            </a:r>
            <a:endParaRPr lang="ko-KR" altLang="en-US" sz="1300" b="1" dirty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15813" y="1352933"/>
            <a:ext cx="4290913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: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개인 정보 수집 및 이용 동의 하기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(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필수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: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개인 정보 마케팅 </a:t>
            </a:r>
            <a:r>
              <a:rPr lang="ko-KR" altLang="en-US" sz="1300" dirty="0" err="1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활용정보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동의 하기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(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선택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: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동의 및 신청서 작성 </a:t>
            </a:r>
            <a:endParaRPr lang="en-US" altLang="ko-KR" sz="13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140368" y="6132885"/>
            <a:ext cx="542617" cy="2854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260869" y="2887699"/>
            <a:ext cx="3758999" cy="28622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220862" y="5755750"/>
            <a:ext cx="327398" cy="20197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197949" y="4329679"/>
            <a:ext cx="327398" cy="2423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왼쪽 화살표 14"/>
          <p:cNvSpPr/>
          <p:nvPr/>
        </p:nvSpPr>
        <p:spPr>
          <a:xfrm rot="19075171">
            <a:off x="3252334" y="5485162"/>
            <a:ext cx="793102" cy="541175"/>
          </a:xfrm>
          <a:prstGeom prst="leftArrow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클릭</a:t>
            </a:r>
            <a:endParaRPr lang="ko-KR" altLang="en-US" sz="1200" dirty="0"/>
          </a:p>
        </p:txBody>
      </p:sp>
      <p:sp>
        <p:nvSpPr>
          <p:cNvPr id="2" name="직사각형 1"/>
          <p:cNvSpPr/>
          <p:nvPr/>
        </p:nvSpPr>
        <p:spPr>
          <a:xfrm>
            <a:off x="1211282" y="2101933"/>
            <a:ext cx="3045205" cy="2198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20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1298" y="620963"/>
            <a:ext cx="290656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3.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신청서 작성 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(</a:t>
            </a:r>
            <a:r>
              <a:rPr lang="ko-KR" altLang="en-US" sz="1300" b="1" dirty="0" err="1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신청기업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정보 입력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)</a:t>
            </a:r>
            <a:endParaRPr lang="ko-KR" altLang="en-US" sz="1300" b="1" dirty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36" y="1063689"/>
            <a:ext cx="4586333" cy="552267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907902" y="1286516"/>
            <a:ext cx="4898571" cy="2654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가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.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신청기업정보 입력</a:t>
            </a:r>
            <a:endParaRPr lang="en-US" altLang="ko-KR" sz="1300" b="1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dirty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</a:t>
            </a:r>
            <a:r>
              <a:rPr lang="ko-KR" altLang="en-US" sz="1300" dirty="0" err="1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ㅇ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자동 입력</a:t>
            </a:r>
            <a:endParaRPr lang="en-US" altLang="ko-KR" sz="13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dirty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-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회사명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(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국문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) /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사업자 번호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/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대표자명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/ </a:t>
            </a:r>
            <a:r>
              <a:rPr lang="ko-KR" altLang="en-US" sz="1300" dirty="0" err="1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기업소재지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</a:t>
            </a:r>
            <a:endParaRPr lang="en-US" altLang="ko-KR" sz="13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500" dirty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</a:t>
            </a:r>
            <a:endParaRPr lang="en-US" altLang="ko-KR" sz="5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나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.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담당자 정보 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(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입력 필수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5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dirty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-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기업 </a:t>
            </a:r>
            <a:r>
              <a:rPr lang="ko-KR" altLang="en-US" sz="1300" dirty="0" err="1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담당자명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/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직급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(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직함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) /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전화번호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/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휴대폰번호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/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이메일</a:t>
            </a:r>
            <a:endParaRPr lang="en-US" altLang="ko-KR" sz="13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다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.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무역관 정보</a:t>
            </a:r>
            <a:endParaRPr lang="en-US" altLang="ko-KR" sz="1300" b="1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dirty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-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입력 불요</a:t>
            </a:r>
            <a:endParaRPr lang="en-US" altLang="ko-KR" sz="13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148903" y="2365184"/>
            <a:ext cx="3600379" cy="26920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48902" y="5131838"/>
            <a:ext cx="3600379" cy="79310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202304" y="6356924"/>
            <a:ext cx="542617" cy="1745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왼쪽 화살표 9"/>
          <p:cNvSpPr/>
          <p:nvPr/>
        </p:nvSpPr>
        <p:spPr>
          <a:xfrm rot="19075245">
            <a:off x="3187305" y="5717787"/>
            <a:ext cx="793102" cy="541175"/>
          </a:xfrm>
          <a:prstGeom prst="leftArrow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클릭</a:t>
            </a:r>
            <a:endParaRPr lang="ko-KR" altLang="en-US" sz="1200" dirty="0"/>
          </a:p>
        </p:txBody>
      </p:sp>
      <p:sp>
        <p:nvSpPr>
          <p:cNvPr id="11" name="직사각형 10"/>
          <p:cNvSpPr/>
          <p:nvPr/>
        </p:nvSpPr>
        <p:spPr>
          <a:xfrm>
            <a:off x="1148902" y="1615333"/>
            <a:ext cx="3045205" cy="2198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29363" y="1193245"/>
            <a:ext cx="464911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가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.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사업 신청 완료</a:t>
            </a:r>
            <a:endParaRPr lang="en-US" altLang="ko-KR" sz="13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endParaRPr lang="en-US" altLang="ko-KR" sz="1300" dirty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r>
              <a:rPr lang="en-US" altLang="ko-KR" sz="1300" dirty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</a:t>
            </a:r>
            <a:r>
              <a:rPr lang="ko-KR" altLang="en-US" sz="1300" dirty="0" err="1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ㅇ</a:t>
            </a:r>
            <a:r>
              <a:rPr lang="ko-KR" altLang="en-US" sz="1300" dirty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신청접수 번호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: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참가 신청서 상에 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“</a:t>
            </a:r>
            <a:r>
              <a:rPr lang="ko-KR" altLang="en-US" sz="1300" b="1" i="1" u="sng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신청 접수번호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”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 입력 </a:t>
            </a:r>
            <a:endParaRPr lang="en-US" altLang="ko-KR" sz="1300" dirty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  <a:p>
            <a:endParaRPr lang="en-US" altLang="ko-KR" sz="13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298" y="620963"/>
            <a:ext cx="153599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4.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사업 신청 완료</a:t>
            </a:r>
            <a:endParaRPr lang="ko-KR" altLang="en-US" sz="1300" b="1" dirty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69" y="997301"/>
            <a:ext cx="4704044" cy="557145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" name="직사각형 5"/>
          <p:cNvSpPr/>
          <p:nvPr/>
        </p:nvSpPr>
        <p:spPr>
          <a:xfrm>
            <a:off x="1148904" y="3125755"/>
            <a:ext cx="2490036" cy="6997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831" y="2043311"/>
            <a:ext cx="3039692" cy="216488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668" y="3825551"/>
            <a:ext cx="3373637" cy="1985387"/>
          </a:xfrm>
          <a:prstGeom prst="rect">
            <a:avLst/>
          </a:prstGeom>
        </p:spPr>
      </p:pic>
      <p:sp>
        <p:nvSpPr>
          <p:cNvPr id="9" name="왼쪽으로 구부러진 화살표 8"/>
          <p:cNvSpPr/>
          <p:nvPr/>
        </p:nvSpPr>
        <p:spPr>
          <a:xfrm>
            <a:off x="8996881" y="1888177"/>
            <a:ext cx="730132" cy="218505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46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375" y="2198393"/>
            <a:ext cx="3874815" cy="44210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21298" y="620963"/>
            <a:ext cx="281038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(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참고</a:t>
            </a:r>
            <a:r>
              <a:rPr lang="en-US" altLang="ko-KR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) </a:t>
            </a:r>
            <a:r>
              <a:rPr lang="ko-KR" altLang="en-US" sz="1300" b="1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신청 내역 및 진행 사항 확인</a:t>
            </a:r>
            <a:endParaRPr lang="ko-KR" altLang="en-US" sz="1300" b="1" dirty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19776" y="1141225"/>
            <a:ext cx="588450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:&lt;</a:t>
            </a:r>
            <a:r>
              <a:rPr lang="en-US" altLang="ko-KR" sz="1300" dirty="0" err="1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Mykotra</a:t>
            </a:r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&gt;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선택</a:t>
            </a:r>
            <a:endParaRPr lang="en-US" altLang="ko-KR" sz="13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96" y="1139696"/>
            <a:ext cx="5486400" cy="286313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4093029" y="1380930"/>
            <a:ext cx="357674" cy="2425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왼쪽 화살표 11"/>
          <p:cNvSpPr/>
          <p:nvPr/>
        </p:nvSpPr>
        <p:spPr>
          <a:xfrm rot="20992287">
            <a:off x="4595327" y="1016832"/>
            <a:ext cx="793102" cy="541175"/>
          </a:xfrm>
          <a:prstGeom prst="leftArrow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클릭</a:t>
            </a:r>
            <a:endParaRPr lang="ko-KR" alt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242596" y="4262729"/>
            <a:ext cx="588450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: </a:t>
            </a:r>
            <a:r>
              <a:rPr lang="ko-KR" altLang="en-US" sz="1300" dirty="0" smtClean="0">
                <a:solidFill>
                  <a:schemeClr val="accent5">
                    <a:lumMod val="75000"/>
                  </a:schemeClr>
                </a:solidFill>
                <a:latin typeface="+mn-ea"/>
                <a:cs typeface="코트라 볼드체" panose="02020603020101020101" pitchFamily="18" charset="-127"/>
              </a:rPr>
              <a:t>나의 신청 사업 란에서 사업 신청 내역 및 진행 현황 확인 가능 </a:t>
            </a:r>
            <a:endParaRPr lang="en-US" altLang="ko-KR" sz="1300" dirty="0" smtClean="0">
              <a:solidFill>
                <a:schemeClr val="accent5">
                  <a:lumMod val="75000"/>
                </a:schemeClr>
              </a:solidFill>
              <a:latin typeface="+mn-ea"/>
              <a:cs typeface="코트라 볼드체" panose="02020603020101020101" pitchFamily="18" charset="-127"/>
            </a:endParaRPr>
          </a:p>
        </p:txBody>
      </p:sp>
      <p:sp>
        <p:nvSpPr>
          <p:cNvPr id="14" name="왼쪽 화살표 13"/>
          <p:cNvSpPr/>
          <p:nvPr/>
        </p:nvSpPr>
        <p:spPr>
          <a:xfrm rot="18622955">
            <a:off x="8663603" y="2778055"/>
            <a:ext cx="793102" cy="541175"/>
          </a:xfrm>
          <a:prstGeom prst="leftArrow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확인</a:t>
            </a:r>
            <a:endParaRPr lang="ko-KR" altLang="en-US" sz="1200" dirty="0"/>
          </a:p>
        </p:txBody>
      </p:sp>
      <p:sp>
        <p:nvSpPr>
          <p:cNvPr id="15" name="직사각형 14"/>
          <p:cNvSpPr/>
          <p:nvPr/>
        </p:nvSpPr>
        <p:spPr>
          <a:xfrm>
            <a:off x="6379273" y="3405674"/>
            <a:ext cx="3143917" cy="6904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221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무역투자24 매뉴얼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12460</TotalTime>
  <Words>397</Words>
  <Application>Microsoft Office PowerPoint</Application>
  <PresentationFormat>A4 용지(210x297mm)</PresentationFormat>
  <Paragraphs>66</Paragraphs>
  <Slides>7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맑은 고딕</vt:lpstr>
      <vt:lpstr>코트라 볼드체</vt:lpstr>
      <vt:lpstr>Arial</vt:lpstr>
      <vt:lpstr>Calibri</vt:lpstr>
      <vt:lpstr>무역투자24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wizwig</dc:creator>
  <cp:lastModifiedBy>user</cp:lastModifiedBy>
  <cp:revision>587</cp:revision>
  <dcterms:created xsi:type="dcterms:W3CDTF">2021-12-02T00:30:24Z</dcterms:created>
  <dcterms:modified xsi:type="dcterms:W3CDTF">2024-06-24T02:35:29Z</dcterms:modified>
</cp:coreProperties>
</file>